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62" r:id="rId3"/>
    <p:sldId id="267" r:id="rId4"/>
    <p:sldId id="266" r:id="rId5"/>
    <p:sldId id="265" r:id="rId6"/>
    <p:sldId id="264" r:id="rId7"/>
    <p:sldId id="263" r:id="rId8"/>
    <p:sldId id="268" r:id="rId9"/>
    <p:sldId id="271" r:id="rId10"/>
    <p:sldId id="270" r:id="rId11"/>
    <p:sldId id="269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>
        <p:scale>
          <a:sx n="121" d="100"/>
          <a:sy n="121" d="100"/>
        </p:scale>
        <p:origin x="-126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4D4E1ED-0B1F-4480-A381-D54A4F877B19}" type="datetimeFigureOut">
              <a:rPr lang="he-IL" smtClean="0"/>
              <a:t>י"ג סיון 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2CD0-4927-4AE5-8D4A-A22CD054806E}" type="slidenum">
              <a:rPr lang="he-IL" smtClean="0"/>
              <a:t>‹#›</a:t>
            </a:fld>
            <a:endParaRPr lang="he-I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E1ED-0B1F-4480-A381-D54A4F877B19}" type="datetimeFigureOut">
              <a:rPr lang="he-IL" smtClean="0"/>
              <a:t>י"ג סיון 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2CD0-4927-4AE5-8D4A-A22CD05480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741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E1ED-0B1F-4480-A381-D54A4F877B19}" type="datetimeFigureOut">
              <a:rPr lang="he-IL" smtClean="0"/>
              <a:t>י"ג סיון 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2CD0-4927-4AE5-8D4A-A22CD054806E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65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E1ED-0B1F-4480-A381-D54A4F877B19}" type="datetimeFigureOut">
              <a:rPr lang="he-IL" smtClean="0"/>
              <a:t>י"ג סיון 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2CD0-4927-4AE5-8D4A-A22CD05480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854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E1ED-0B1F-4480-A381-D54A4F877B19}" type="datetimeFigureOut">
              <a:rPr lang="he-IL" smtClean="0"/>
              <a:t>י"ג סיון 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2CD0-4927-4AE5-8D4A-A22CD054806E}" type="slidenum">
              <a:rPr lang="he-IL" smtClean="0"/>
              <a:t>‹#›</a:t>
            </a:fld>
            <a:endParaRPr lang="he-I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27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E1ED-0B1F-4480-A381-D54A4F877B19}" type="datetimeFigureOut">
              <a:rPr lang="he-IL" smtClean="0"/>
              <a:t>י"ג סיון 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2CD0-4927-4AE5-8D4A-A22CD05480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096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E1ED-0B1F-4480-A381-D54A4F877B19}" type="datetimeFigureOut">
              <a:rPr lang="he-IL" smtClean="0"/>
              <a:t>י"ג סיון 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2CD0-4927-4AE5-8D4A-A22CD05480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561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E1ED-0B1F-4480-A381-D54A4F877B19}" type="datetimeFigureOut">
              <a:rPr lang="he-IL" smtClean="0"/>
              <a:t>י"ג סיון 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2CD0-4927-4AE5-8D4A-A22CD05480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282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E1ED-0B1F-4480-A381-D54A4F877B19}" type="datetimeFigureOut">
              <a:rPr lang="he-IL" smtClean="0"/>
              <a:t>י"ג סיון 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2CD0-4927-4AE5-8D4A-A22CD05480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652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E1ED-0B1F-4480-A381-D54A4F877B19}" type="datetimeFigureOut">
              <a:rPr lang="he-IL" smtClean="0"/>
              <a:t>י"ג סיון 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2CD0-4927-4AE5-8D4A-A22CD05480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838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E1ED-0B1F-4480-A381-D54A4F877B19}" type="datetimeFigureOut">
              <a:rPr lang="he-IL" smtClean="0"/>
              <a:t>י"ג סיון 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2CD0-4927-4AE5-8D4A-A22CD054806E}" type="slidenum">
              <a:rPr lang="he-IL" smtClean="0"/>
              <a:t>‹#›</a:t>
            </a:fld>
            <a:endParaRPr lang="he-I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63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4D4E1ED-0B1F-4480-A381-D54A4F877B19}" type="datetimeFigureOut">
              <a:rPr lang="he-IL" smtClean="0"/>
              <a:t>י"ג סיון 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3E62CD0-4927-4AE5-8D4A-A22CD054806E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72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57199" y="4960137"/>
            <a:ext cx="11353801" cy="1463040"/>
          </a:xfrm>
        </p:spPr>
        <p:txBody>
          <a:bodyPr>
            <a:noAutofit/>
          </a:bodyPr>
          <a:lstStyle/>
          <a:p>
            <a:r>
              <a:rPr lang="he-IL" sz="8800" b="1" dirty="0" smtClean="0">
                <a:latin typeface="Haettenschweiler" panose="020B0706040902060204" pitchFamily="34" charset="0"/>
                <a:cs typeface="Guttman Drogolin" panose="02010401010101010101" pitchFamily="2" charset="-79"/>
              </a:rPr>
              <a:t>אולפנה בסימן קריאה!!</a:t>
            </a:r>
            <a:endParaRPr lang="he-IL" sz="8800" b="1" dirty="0">
              <a:latin typeface="Haettenschweiler" panose="020B0706040902060204" pitchFamily="34" charset="0"/>
              <a:cs typeface="Guttman Drogolin" panose="02010401010101010101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http://static.wixstatic.com/media/683099_6077f687337547e48f20f828fd2d4e56.jpg/v1/fill/w_412,h_552,al_c,lg_1,q_80/683099_6077f687337547e48f20f828fd2d4e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" t="10603" r="923" b="8601"/>
          <a:stretch/>
        </p:blipFill>
        <p:spPr bwMode="auto">
          <a:xfrm>
            <a:off x="272763" y="151199"/>
            <a:ext cx="3744000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75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9755" cy="920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47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-vrit.co.il/Images/Products/Ebooks/Image_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74" y="232472"/>
            <a:ext cx="4052531" cy="638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1222311" y="560038"/>
            <a:ext cx="953347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uttman Stam" panose="02010401010101010101" pitchFamily="2" charset="-79"/>
                <a:cs typeface="Guttman Stam" panose="02010401010101010101" pitchFamily="2" charset="-79"/>
              </a:rPr>
              <a:t>והזוכה במקום הראשון במצעד    הספרים הוא.....</a:t>
            </a:r>
          </a:p>
          <a:p>
            <a:pPr algn="ctr"/>
            <a:endParaRPr lang="he-IL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uttman Stam" panose="02010401010101010101" pitchFamily="2" charset="-79"/>
              <a:cs typeface="Guttman Stam" panose="02010401010101010101" pitchFamily="2" charset="-79"/>
            </a:endParaRPr>
          </a:p>
          <a:p>
            <a:pPr algn="ctr"/>
            <a:r>
              <a:rPr 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uttman Stam" panose="02010401010101010101" pitchFamily="2" charset="-79"/>
                <a:cs typeface="Guttman Stam" panose="02010401010101010101" pitchFamily="2" charset="-79"/>
              </a:rPr>
              <a:t>שלם יותר מלב שבור!!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uttman Stam" panose="02010401010101010101" pitchFamily="2" charset="-79"/>
              <a:cs typeface="Guttman Stam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5765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גזירת מסך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9" y="966444"/>
            <a:ext cx="10384972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5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tatic.wixstatic.com/media/683099_6077f687337547e48f20f828fd2d4e56.jpg/v1/fill/w_412,h_552,al_c,lg_1,q_80/683099_6077f687337547e48f20f828fd2d4e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" t="10603" r="923" b="8601"/>
          <a:stretch/>
        </p:blipFill>
        <p:spPr bwMode="auto">
          <a:xfrm>
            <a:off x="401405" y="323998"/>
            <a:ext cx="3452140" cy="391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6"/>
          <p:cNvSpPr/>
          <p:nvPr/>
        </p:nvSpPr>
        <p:spPr>
          <a:xfrm>
            <a:off x="5794541" y="323998"/>
            <a:ext cx="5925020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אולפנת מרכז שפירא</a:t>
            </a:r>
          </a:p>
          <a:p>
            <a:pPr algn="ctr"/>
            <a:r>
              <a:rPr lang="he-IL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בהנהלת- הרב בן </a:t>
            </a:r>
            <a:r>
              <a:rPr lang="he-IL" sz="28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שטראוסמן</a:t>
            </a:r>
            <a:endParaRPr lang="he-IL" sz="28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4099" y="2012645"/>
            <a:ext cx="522039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אולפנה- אולפנת מרכז שפירא.</a:t>
            </a:r>
          </a:p>
          <a:p>
            <a:pPr algn="r"/>
            <a:r>
              <a:rPr lang="he-I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יישוב- מרכז שפירא.</a:t>
            </a:r>
          </a:p>
          <a:p>
            <a:pPr algn="r"/>
            <a:r>
              <a:rPr lang="he-I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מספר תלמידות- כ-120 בנות.</a:t>
            </a:r>
          </a:p>
          <a:p>
            <a:pPr algn="r"/>
            <a:r>
              <a:rPr lang="he-I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אולפנה צומחת.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האולפנה היא</a:t>
            </a:r>
          </a:p>
          <a:p>
            <a:pPr algn="r"/>
            <a:endParaRPr lang="he-I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3"/>
          <a:srcRect t="16935" b="17262"/>
          <a:stretch/>
        </p:blipFill>
        <p:spPr>
          <a:xfrm>
            <a:off x="0" y="4575279"/>
            <a:ext cx="12192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1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365476" y="1297156"/>
            <a:ext cx="11125160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uttman Drogolin" panose="02010401010101010101" pitchFamily="2" charset="-79"/>
                <a:cs typeface="Guttman Drogolin" panose="02010401010101010101" pitchFamily="2" charset="-79"/>
              </a:rPr>
              <a:t>שלב ראשון-אירוע פתיחה חגיגי</a:t>
            </a:r>
          </a:p>
          <a:p>
            <a:pPr algn="ctr"/>
            <a:r>
              <a:rPr lang="he-IL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uttman Drogolin" panose="02010401010101010101" pitchFamily="2" charset="-79"/>
                <a:cs typeface="Guttman Drogolin" panose="02010401010101010101" pitchFamily="2" charset="-79"/>
              </a:rPr>
              <a:t>הפנינג פתיחה- מצעד הספרים!!</a:t>
            </a:r>
            <a:endParaRPr lang="he-IL" sz="6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Guttman Drogolin" panose="02010401010101010101" pitchFamily="2" charset="-79"/>
              <a:cs typeface="Guttman Drogolin" panose="02010401010101010101" pitchFamily="2" charset="-79"/>
            </a:endParaRPr>
          </a:p>
        </p:txBody>
      </p:sp>
      <p:pic>
        <p:nvPicPr>
          <p:cNvPr id="6" name="תמונה 5" descr="ספרים, רבותיי, ספרים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15" y="5249829"/>
            <a:ext cx="1504950" cy="1238250"/>
          </a:xfrm>
          <a:prstGeom prst="rect">
            <a:avLst/>
          </a:prstGeom>
        </p:spPr>
      </p:pic>
      <p:pic>
        <p:nvPicPr>
          <p:cNvPr id="10" name="תמונה 9" descr="ספרים, רבותיי, ספרים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0" y="3828472"/>
            <a:ext cx="1504950" cy="1238250"/>
          </a:xfrm>
          <a:prstGeom prst="rect">
            <a:avLst/>
          </a:prstGeom>
        </p:spPr>
      </p:pic>
      <p:pic>
        <p:nvPicPr>
          <p:cNvPr id="11" name="תמונה 10" descr="ספרים, רבותיי, ספרים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797" y="3832937"/>
            <a:ext cx="1504950" cy="1238250"/>
          </a:xfrm>
          <a:prstGeom prst="rect">
            <a:avLst/>
          </a:prstGeom>
        </p:spPr>
      </p:pic>
      <p:pic>
        <p:nvPicPr>
          <p:cNvPr id="12" name="תמונה 11" descr="ספרים, רבותיי, ספרים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907" y="5223587"/>
            <a:ext cx="1504950" cy="1238250"/>
          </a:xfrm>
          <a:prstGeom prst="rect">
            <a:avLst/>
          </a:prstGeom>
        </p:spPr>
      </p:pic>
      <p:pic>
        <p:nvPicPr>
          <p:cNvPr id="13" name="תמונה 12" descr="ספרים, רבותיי, ספרים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15" y="3832937"/>
            <a:ext cx="1504950" cy="1238250"/>
          </a:xfrm>
          <a:prstGeom prst="rect">
            <a:avLst/>
          </a:prstGeom>
        </p:spPr>
      </p:pic>
      <p:pic>
        <p:nvPicPr>
          <p:cNvPr id="14" name="תמונה 13" descr="ספרים, רבותיי, ספרים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686" y="5249829"/>
            <a:ext cx="15049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9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032" y="1926562"/>
            <a:ext cx="7203233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Haettenschweiler" panose="020B0706040902060204" pitchFamily="34" charset="0"/>
              </a:rPr>
              <a:t>בפעילות הפתיחה של מצעד הספרים עשינו הפנינג מצעד הספרים. במהלך ההפנינג כל כיתה עברה במספר תחנות. בתחנות הבנות הרוויחו נקודות והכיתה שצברה הכי הרבה נקודות ניצחה!!</a:t>
            </a:r>
            <a:endParaRPr lang="he-IL" sz="3200" b="1" dirty="0">
              <a:solidFill>
                <a:schemeClr val="accent1">
                  <a:lumMod val="50000"/>
                </a:schemeClr>
              </a:solidFill>
              <a:latin typeface="Haettenschweiler" panose="020B070604090206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928" y="4933777"/>
            <a:ext cx="1097611" cy="171258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618" y="4973550"/>
            <a:ext cx="1082644" cy="163303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449" y="4945480"/>
            <a:ext cx="1047374" cy="165005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732" y="4945480"/>
            <a:ext cx="1099051" cy="165590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3861" y="4945480"/>
            <a:ext cx="1051404" cy="163551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4739" y="4933777"/>
            <a:ext cx="1647219" cy="1647219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621" y="4933777"/>
            <a:ext cx="1078766" cy="1678081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3645" y="4973550"/>
            <a:ext cx="1072502" cy="167429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10"/>
          <a:srcRect l="33045" r="32595"/>
          <a:stretch/>
        </p:blipFill>
        <p:spPr>
          <a:xfrm>
            <a:off x="189871" y="4973550"/>
            <a:ext cx="854717" cy="165537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155" y="83038"/>
            <a:ext cx="944147" cy="1363207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8396" y="83038"/>
            <a:ext cx="869653" cy="1369703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7143" y="72692"/>
            <a:ext cx="942734" cy="1373553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78971" y="72692"/>
            <a:ext cx="1033705" cy="1380049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1770" y="71288"/>
            <a:ext cx="877308" cy="1364701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08172" y="71288"/>
            <a:ext cx="876604" cy="138411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43870" y="71289"/>
            <a:ext cx="876603" cy="1366040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79568" y="109716"/>
            <a:ext cx="841854" cy="1326273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0517" y="119241"/>
            <a:ext cx="855369" cy="1330574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05904" y="131064"/>
            <a:ext cx="887550" cy="1321677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5930" y="102489"/>
            <a:ext cx="874029" cy="1359601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8814" y="2160328"/>
            <a:ext cx="1438275" cy="2257425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005986" y="1869196"/>
            <a:ext cx="17145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7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1315" y="615820"/>
            <a:ext cx="7371183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u="sng" dirty="0" smtClean="0">
                <a:solidFill>
                  <a:schemeClr val="accent1">
                    <a:lumMod val="50000"/>
                  </a:schemeClr>
                </a:solidFill>
              </a:rPr>
              <a:t>תחנות</a:t>
            </a:r>
          </a:p>
          <a:p>
            <a:pPr algn="r"/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1. בקיאות בספרי ילדים- בתחנה, הבנות היו צריכות לענות על כמה          שיותר שאלות שקשורות לספרי ילדים. (לדוג'- מי אוהב לתופף ולשיר?? אופיר (תירס חם בים בם בם..))</a:t>
            </a:r>
          </a:p>
          <a:p>
            <a:pPr algn="r"/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2. חידות בציורים- בתחנה, הבנות היו צריכות על כמה שיותר חידות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בציורים על ספרים ממצעד הספרים.</a:t>
            </a:r>
          </a:p>
          <a:p>
            <a:pPr algn="r"/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he-IL" b="1" dirty="0" err="1" smtClean="0">
                <a:solidFill>
                  <a:schemeClr val="accent1">
                    <a:lumMod val="50000"/>
                  </a:schemeClr>
                </a:solidFill>
              </a:rPr>
              <a:t>כדורסף</a:t>
            </a: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- כדי לקבל "זכות" לקלוע לסל, הבנות היו צריכות להגיד שם של ספר. (קליעה= נקודה...)</a:t>
            </a:r>
          </a:p>
          <a:p>
            <a:pPr algn="r"/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4. התאמת תמונה לשם- בתחנה, הבנות היו צריכות להתאים את התמונה של הסופרת לשמה.</a:t>
            </a:r>
          </a:p>
          <a:p>
            <a:pPr algn="r"/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5. חפש את המילה- הכנו לוח גדול עם </a:t>
            </a:r>
            <a:r>
              <a:rPr lang="he-IL" b="1" dirty="0" err="1" smtClean="0">
                <a:solidFill>
                  <a:schemeClr val="accent1">
                    <a:lumMod val="50000"/>
                  </a:schemeClr>
                </a:solidFill>
              </a:rPr>
              <a:t>מללאאא</a:t>
            </a: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 שמות של ספרים, הבנות היו צריכות למצוא את השם של הספר בין כל המילים בזמן קצוב.</a:t>
            </a:r>
          </a:p>
          <a:p>
            <a:pPr algn="r"/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6. מצעד הספרים- בתחנה, הבנות היו צריכות להרכיב כמה שיותר מילים מתוך האותיות שנמצאות במילים "מצעד הספרים".</a:t>
            </a:r>
          </a:p>
          <a:p>
            <a:pPr algn="r"/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7. מילה בתוך ספר- בתחנה, הבנות שלפו מתוך קופסה מילה . הן היו צריכות למצוא שם של ספר שיש בשמו את המילה.</a:t>
            </a:r>
          </a:p>
          <a:p>
            <a:pPr algn="r"/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8. מילה באולפנה- באולפנה הוחבאו שמות של ספרים והבנות היו צריכות למצוא את שם הספר בזמן קצוב.</a:t>
            </a:r>
            <a:endParaRPr lang="he-I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תמונה 5" descr="סמליל צומת ספרים הנוכחי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4" y="5682592"/>
            <a:ext cx="3538830" cy="100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0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3263595" y="513386"/>
            <a:ext cx="51796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uttman Drogolin" panose="02010401010101010101" pitchFamily="2" charset="-79"/>
                <a:cs typeface="Guttman Drogolin" panose="02010401010101010101" pitchFamily="2" charset="-79"/>
              </a:rPr>
              <a:t>הספרייה פעילה!!</a:t>
            </a:r>
            <a:endParaRPr lang="he-IL" sz="6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Guttman Drogolin" panose="02010401010101010101" pitchFamily="2" charset="-79"/>
              <a:cs typeface="Guttman Drogolin" panose="02010401010101010101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1412" y="1791477"/>
            <a:ext cx="6596743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</a:rPr>
              <a:t>בקומה השנייה של האולפנה יש קיר אשר מוקדש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</a:rPr>
              <a:t>לספרייה שלנו. בקיר יש ספרייה קטנה מעץ ובה ספרים שהבנות יכולות להשאיל. (הרישום של מי לוקחת איזה ספר ומתי היא צריכה להחזיר וכו' נעשה על ידינו- וועדת ספרים!!) </a:t>
            </a:r>
            <a:r>
              <a:rPr lang="he-IL" sz="2400" b="1" dirty="0" err="1" smtClean="0">
                <a:solidFill>
                  <a:schemeClr val="accent1">
                    <a:lumMod val="50000"/>
                  </a:schemeClr>
                </a:solidFill>
              </a:rPr>
              <a:t>חוצמזה</a:t>
            </a:r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</a:rPr>
              <a:t> בקיר יש לוח עם תקציר של ספרים שיכולים למצוא באולפנה. את הקיר עשינו יחד עם בנות מהאולפנה שהתנדבו.</a:t>
            </a:r>
            <a:endParaRPr lang="he-I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353" y="2044530"/>
            <a:ext cx="4256576" cy="31924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05469" y="4683967"/>
            <a:ext cx="67926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</a:rPr>
              <a:t>כל הבנות שהחליפו ספרים במהלך השנה הורשו להשתתף בשיחות המקוונות של המשימה האבודה ועמליה עינת.</a:t>
            </a:r>
            <a:endParaRPr lang="he-I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4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0622" y="-2633751"/>
            <a:ext cx="7007628" cy="12275131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335679" y="5668972"/>
            <a:ext cx="7863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קריאת ספרים באולפנה!!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24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60868" y="466732"/>
            <a:ext cx="1146499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138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Guttman Stam" panose="02010401010101010101" pitchFamily="2" charset="-79"/>
                <a:cs typeface="Guttman Stam" panose="02010401010101010101" pitchFamily="2" charset="-79"/>
              </a:rPr>
              <a:t>מצעד הספרים</a:t>
            </a:r>
            <a:endParaRPr lang="he-IL" sz="13800" b="1" cap="none" spc="0" dirty="0">
              <a:ln/>
              <a:solidFill>
                <a:schemeClr val="accent4">
                  <a:lumMod val="75000"/>
                </a:schemeClr>
              </a:solidFill>
              <a:effectLst/>
              <a:latin typeface="Guttman Stam" panose="02010401010101010101" pitchFamily="2" charset="-79"/>
              <a:cs typeface="Guttman Stam" panose="02010401010101010101" pitchFamily="2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9322" y="2782703"/>
            <a:ext cx="3822959" cy="3622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09927" y="3023118"/>
            <a:ext cx="4404049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 b="1" dirty="0" smtClean="0">
                <a:solidFill>
                  <a:schemeClr val="accent5">
                    <a:lumMod val="75000"/>
                  </a:schemeClr>
                </a:solidFill>
              </a:rPr>
              <a:t>הכנו קלפי וכל בת, לפי סדר מסוים, ניגשה לקלפי בחרה את שלושת הספרים האהובים עליה והכניס לתיבה....</a:t>
            </a:r>
            <a:endParaRPr lang="he-IL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00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4567" y="554566"/>
            <a:ext cx="3657600" cy="254846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4598" y="543869"/>
            <a:ext cx="3657602" cy="256986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9211" y="402014"/>
            <a:ext cx="3657602" cy="288744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734" y="-76201"/>
            <a:ext cx="4294906" cy="373380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59" y="3657600"/>
            <a:ext cx="4297681" cy="322326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r="30150"/>
          <a:stretch/>
        </p:blipFill>
        <p:spPr>
          <a:xfrm>
            <a:off x="-39767" y="3657601"/>
            <a:ext cx="2628000" cy="32004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27" y="3657600"/>
            <a:ext cx="5644138" cy="42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97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ינטגרל">
  <a:themeElements>
    <a:clrScheme name="סגול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אינטגרל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אינטגרל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716</TotalTime>
  <Words>376</Words>
  <Application>Microsoft Office PowerPoint</Application>
  <PresentationFormat>מותאם אישית</PresentationFormat>
  <Paragraphs>28</Paragraphs>
  <Slides>12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אינטגרל</vt:lpstr>
      <vt:lpstr>אולפנה בסימן קריאה!!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comp_morim4</cp:lastModifiedBy>
  <cp:revision>22</cp:revision>
  <dcterms:created xsi:type="dcterms:W3CDTF">2016-06-08T17:45:41Z</dcterms:created>
  <dcterms:modified xsi:type="dcterms:W3CDTF">2016-06-19T08:34:26Z</dcterms:modified>
</cp:coreProperties>
</file>